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Pretendard Bold" panose="020B0600000101010101" charset="-127"/>
      <p:bold r:id="rId19"/>
    </p:embeddedFont>
    <p:embeddedFont>
      <p:font typeface="Pretendard SemiBold" panose="020B0600000101010101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retendard Regular" panose="020B0600000101010101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53" y="2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352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6052800" y="10147300"/>
            <a:ext cx="2235200" cy="13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17600" y="3022600"/>
            <a:ext cx="134493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222222"/>
                </a:solidFill>
                <a:latin typeface="Pretendard Bold"/>
              </a:rPr>
              <a:t>Java GUI</a:t>
            </a:r>
            <a:r>
              <a:rPr lang="ko-KR" sz="7200" b="0" i="0" u="none" strike="noStrike">
                <a:solidFill>
                  <a:srgbClr val="222222"/>
                </a:solidFill>
                <a:ea typeface="Pretendard Bold"/>
              </a:rPr>
              <a:t>를</a:t>
            </a:r>
            <a:r>
              <a:rPr lang="en-US" sz="72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222222"/>
                </a:solidFill>
                <a:ea typeface="Pretendard Bold"/>
              </a:rPr>
              <a:t>활용한</a:t>
            </a:r>
          </a:p>
          <a:p>
            <a:pPr lvl="0" algn="l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C13844"/>
                </a:solidFill>
                <a:ea typeface="Pretendard Bold"/>
              </a:rPr>
              <a:t>영화관</a:t>
            </a:r>
            <a:r>
              <a:rPr lang="en-US" sz="72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C13844"/>
                </a:solidFill>
                <a:ea typeface="Pretendard Bold"/>
              </a:rPr>
              <a:t>키오스크</a:t>
            </a:r>
            <a:r>
              <a:rPr lang="en-US" sz="72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C13844"/>
                </a:solidFill>
                <a:ea typeface="Pretendard Bold"/>
              </a:rPr>
              <a:t>프로그램</a:t>
            </a:r>
            <a:r>
              <a:rPr lang="en-US" sz="72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C13844"/>
                </a:solidFill>
                <a:ea typeface="Pretendard Bold"/>
              </a:rPr>
              <a:t>제작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7600" y="2451100"/>
            <a:ext cx="11861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222222"/>
                </a:solidFill>
                <a:ea typeface="Pretendard Regular"/>
              </a:rPr>
              <a:t>한국정보교육원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7600" y="8915400"/>
            <a:ext cx="2070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2024.09.24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36500" y="7874000"/>
            <a:ext cx="45974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TEAM | </a:t>
            </a:r>
            <a:r>
              <a:rPr lang="ko-KR" sz="2300" b="0" i="0" u="none" strike="noStrike">
                <a:solidFill>
                  <a:srgbClr val="222222"/>
                </a:solidFill>
                <a:ea typeface="Pretendard Regular"/>
              </a:rPr>
              <a:t>알잘딱깔센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Regular"/>
              </a:rPr>
              <a:t>이은비</a:t>
            </a: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222222"/>
                </a:solidFill>
                <a:ea typeface="Pretendard Regular"/>
              </a:rPr>
              <a:t>박세희</a:t>
            </a: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222222"/>
                </a:solidFill>
                <a:ea typeface="Pretendard Regular"/>
              </a:rPr>
              <a:t>양재현</a:t>
            </a: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222222"/>
                </a:solidFill>
                <a:ea typeface="Pretendard Regular"/>
              </a:rPr>
              <a:t>정동주</a:t>
            </a: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222222"/>
                </a:solidFill>
                <a:ea typeface="Pretendard Regular"/>
              </a:rPr>
              <a:t>정한솔</a:t>
            </a:r>
          </a:p>
          <a:p>
            <a:pPr lvl="0" algn="l">
              <a:lnSpc>
                <a:spcPct val="12035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[</a:t>
            </a:r>
            <a:r>
              <a:rPr lang="ko-KR" sz="2300" b="0" i="0" u="none" strike="noStrike">
                <a:solidFill>
                  <a:srgbClr val="222222"/>
                </a:solidFill>
                <a:ea typeface="Pretendard Regular"/>
              </a:rPr>
              <a:t>멘토</a:t>
            </a: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] </a:t>
            </a:r>
            <a:r>
              <a:rPr lang="ko-KR" sz="2300" b="0" i="0" u="none" strike="noStrike">
                <a:solidFill>
                  <a:srgbClr val="222222"/>
                </a:solidFill>
                <a:ea typeface="Pretendard Regular"/>
              </a:rPr>
              <a:t>김경훈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1981200"/>
            <a:ext cx="8229600" cy="7264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50300" y="3454400"/>
            <a:ext cx="6096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기존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영화관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키오스크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프로그램을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바탕으로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요구사항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분석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기능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정의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37600" y="2705100"/>
            <a:ext cx="6134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C13844"/>
                </a:solidFill>
                <a:ea typeface="Pretendard Bold"/>
              </a:rPr>
              <a:t>요구사항</a:t>
            </a:r>
            <a:r>
              <a:rPr lang="en-US" sz="31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C13844"/>
                </a:solidFill>
                <a:ea typeface="Pretendard Bold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50300" y="4876800"/>
            <a:ext cx="60960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DB - ERD</a:t>
            </a:r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서버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-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구성도</a:t>
            </a:r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클라이언트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-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피그마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37600" y="4318000"/>
            <a:ext cx="61341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C13844"/>
                </a:solidFill>
                <a:ea typeface="Pretendard Bold"/>
              </a:rPr>
              <a:t>설계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558800"/>
            <a:ext cx="9017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1981200"/>
            <a:ext cx="5410200" cy="7264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5200" y="1028700"/>
            <a:ext cx="6197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400" b="0" i="0" u="none" strike="noStrike" spc="-200">
                <a:solidFill>
                  <a:srgbClr val="C13844"/>
                </a:solidFill>
                <a:latin typeface="Pretendard SemiBold"/>
              </a:rPr>
              <a:t>04</a:t>
            </a:r>
            <a:r>
              <a:rPr lang="en-US" sz="4400" b="0" i="0" u="none" strike="noStrike" spc="-200">
                <a:solidFill>
                  <a:srgbClr val="222222"/>
                </a:solidFill>
                <a:latin typeface="Pretendard SemiBold"/>
              </a:rPr>
              <a:t> </a:t>
            </a:r>
            <a:r>
              <a:rPr lang="ko-KR" sz="4400" b="0" i="0" u="none" strike="noStrike" spc="-200">
                <a:solidFill>
                  <a:srgbClr val="414141"/>
                </a:solidFill>
                <a:ea typeface="Pretendard SemiBold"/>
              </a:rPr>
              <a:t>프로젝트</a:t>
            </a:r>
            <a:r>
              <a:rPr lang="en-US" sz="4400" b="0" i="0" u="none" strike="noStrike" spc="-2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 spc="-200">
                <a:solidFill>
                  <a:srgbClr val="414141"/>
                </a:solidFill>
                <a:ea typeface="Pretendard SemiBold"/>
              </a:rPr>
              <a:t>수행</a:t>
            </a:r>
            <a:r>
              <a:rPr lang="en-US" sz="4400" b="0" i="0" u="none" strike="noStrike" spc="-2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 spc="-200">
                <a:solidFill>
                  <a:srgbClr val="414141"/>
                </a:solidFill>
                <a:ea typeface="Pretendard SemiBold"/>
              </a:rPr>
              <a:t>경과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37600" y="6286500"/>
            <a:ext cx="6134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C13844"/>
                </a:solidFill>
                <a:ea typeface="Pretendard Bold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37600" y="7556500"/>
            <a:ext cx="6134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C13844"/>
                </a:solidFill>
                <a:ea typeface="Pretendard Bold"/>
              </a:rPr>
              <a:t>피드백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88400" y="8102600"/>
            <a:ext cx="6096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기능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테스트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-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목록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작성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50300" y="6845300"/>
            <a:ext cx="6096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DB,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서버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클라이언트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기초작업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후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통합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2108200"/>
            <a:ext cx="11214100" cy="7099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8013700" y="774700"/>
            <a:ext cx="58293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 DB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설계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(ER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다이어그램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59300" y="774700"/>
            <a:ext cx="4470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프로젝트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구조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-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263900" y="546100"/>
            <a:ext cx="4318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2100" y="330200"/>
            <a:ext cx="3543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04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수행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경과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90700"/>
            <a:ext cx="12039600" cy="8153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64700" y="749300"/>
            <a:ext cx="25273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 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서버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10300" y="749300"/>
            <a:ext cx="3708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프로젝트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구조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-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263900" y="546100"/>
            <a:ext cx="4318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2100" y="330200"/>
            <a:ext cx="3543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04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수행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경과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27900" y="673100"/>
            <a:ext cx="71882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인터페이스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설계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&lt;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관리자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화면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673100"/>
            <a:ext cx="3708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프로젝트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구조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- 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1905000"/>
            <a:ext cx="10731500" cy="383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0" y="5969000"/>
            <a:ext cx="12306300" cy="363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263900" y="546100"/>
            <a:ext cx="4318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2100" y="330200"/>
            <a:ext cx="3543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04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수행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경과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27900" y="1130300"/>
            <a:ext cx="71882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인터페이스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설계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&lt;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사용자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화면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1130300"/>
            <a:ext cx="3708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프로젝트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구조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-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2527300"/>
            <a:ext cx="17564100" cy="637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263900" y="546100"/>
            <a:ext cx="4318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2100" y="330200"/>
            <a:ext cx="3543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04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수행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경과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27900" y="1130300"/>
            <a:ext cx="71882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인터페이스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설계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&lt;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쉬운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화면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1130300"/>
            <a:ext cx="3708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프로젝트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구조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-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540000"/>
            <a:ext cx="17360900" cy="632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263900" y="546100"/>
            <a:ext cx="4318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2100" y="330200"/>
            <a:ext cx="3543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04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수행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경과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209800"/>
            <a:ext cx="7988300" cy="453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112000"/>
            <a:ext cx="16344900" cy="227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2209800"/>
            <a:ext cx="7988300" cy="4533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28800" y="5397500"/>
            <a:ext cx="632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사용자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친화적인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인터페이스를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만들려고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점</a:t>
            </a:r>
          </a:p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초반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요구사항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분석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데이터베이스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정규화의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아쉬움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00" y="7454900"/>
            <a:ext cx="1642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3000" b="0" i="0" u="none" strike="noStrike">
                <a:solidFill>
                  <a:srgbClr val="C13844"/>
                </a:solidFill>
                <a:ea typeface="Pretendard SemiBold"/>
              </a:rPr>
              <a:t>느낀</a:t>
            </a:r>
            <a:r>
              <a:rPr lang="en-US" sz="30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C13844"/>
                </a:solidFill>
                <a:ea typeface="Pretendard SemiBold"/>
              </a:rPr>
              <a:t>점</a:t>
            </a:r>
            <a:r>
              <a:rPr lang="en-US" sz="30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C13844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C13844"/>
                </a:solidFill>
                <a:ea typeface="Pretendard SemiBold"/>
              </a:rPr>
              <a:t>성과</a:t>
            </a:r>
            <a:r>
              <a:rPr lang="en-US" sz="3000" b="0" i="0" u="none" strike="noStrike">
                <a:solidFill>
                  <a:srgbClr val="C13844"/>
                </a:solidFill>
                <a:latin typeface="Pretendard SemiBold"/>
              </a:rPr>
              <a:t> :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2819400"/>
            <a:ext cx="8077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프로젝트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결과물의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완성도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평가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41500" y="3568700"/>
            <a:ext cx="1244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9 / 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6400" y="2819400"/>
            <a:ext cx="80772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프로젝트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결과물의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추후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개선점이나</a:t>
            </a:r>
          </a:p>
          <a:p>
            <a:pPr lvl="0" algn="ctr">
              <a:lnSpc>
                <a:spcPct val="95449"/>
              </a:lnSpc>
            </a:pP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보완할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98100" y="4318000"/>
            <a:ext cx="6324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조인문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대신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뷰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사용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98100" y="4775200"/>
            <a:ext cx="6324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데이터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정규화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필요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558800"/>
            <a:ext cx="901700" cy="101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65200" y="1028700"/>
            <a:ext cx="6197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400" b="0" i="0" u="none" strike="noStrike" spc="-200">
                <a:solidFill>
                  <a:srgbClr val="C13844"/>
                </a:solidFill>
                <a:latin typeface="Pretendard SemiBold"/>
              </a:rPr>
              <a:t>05</a:t>
            </a:r>
            <a:r>
              <a:rPr lang="en-US" sz="4400" b="0" i="0" u="none" strike="noStrike" spc="-200">
                <a:solidFill>
                  <a:srgbClr val="222222"/>
                </a:solidFill>
                <a:latin typeface="Pretendard SemiBold"/>
              </a:rPr>
              <a:t> </a:t>
            </a:r>
            <a:r>
              <a:rPr lang="ko-KR" sz="4400" b="0" i="0" u="none" strike="noStrike" spc="-200">
                <a:solidFill>
                  <a:srgbClr val="414141"/>
                </a:solidFill>
                <a:ea typeface="Pretendard SemiBold"/>
              </a:rPr>
              <a:t>자체</a:t>
            </a:r>
            <a:r>
              <a:rPr lang="en-US" sz="4400" b="0" i="0" u="none" strike="noStrike" spc="-2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 spc="-200">
                <a:solidFill>
                  <a:srgbClr val="414141"/>
                </a:solidFill>
                <a:ea typeface="Pretendard SemiBold"/>
              </a:rPr>
              <a:t>평가</a:t>
            </a:r>
            <a:r>
              <a:rPr lang="en-US" sz="4400" b="0" i="0" u="none" strike="noStrike" spc="-2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 spc="-200">
                <a:solidFill>
                  <a:srgbClr val="414141"/>
                </a:solidFill>
                <a:ea typeface="Pretendard SemiBold"/>
              </a:rPr>
              <a:t>의견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3700" y="8242300"/>
            <a:ext cx="14998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직접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키오스크를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설계해보며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사용자의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관점에서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어떻게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해야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더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편리하게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사용할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있을지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고민함으로써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사용자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경험의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중요성을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알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있었다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SPRING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..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신이다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2500" y="4457700"/>
            <a:ext cx="5473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우리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팀이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잘한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부분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&amp;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아쉬운</a:t>
            </a:r>
            <a:r>
              <a:rPr lang="en-US" sz="3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C13844"/>
                </a:solidFill>
                <a:ea typeface="Pretendard SemiBold"/>
              </a:rPr>
              <a:t>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8100" y="5257800"/>
            <a:ext cx="6324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무한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스크롤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구현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98100" y="5753100"/>
            <a:ext cx="6324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결합도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약화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35200" cy="139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41400" y="3835400"/>
            <a:ext cx="13449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414141"/>
                </a:solidFill>
                <a:ea typeface="Pretendard Bold"/>
              </a:rPr>
              <a:t>감사합니다</a:t>
            </a:r>
            <a:r>
              <a:rPr lang="en-US" sz="7200" b="0" i="0" u="none" strike="noStrike">
                <a:solidFill>
                  <a:srgbClr val="414141"/>
                </a:solidFill>
                <a:latin typeface="Pretendard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600" y="8915400"/>
            <a:ext cx="2070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Pretendard Regular"/>
              </a:rPr>
              <a:t>2024.09.24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47600" y="8877300"/>
            <a:ext cx="4597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350"/>
              </a:lnSpc>
            </a:pPr>
            <a:r>
              <a:rPr lang="en-US" sz="2300" b="0" i="0" u="none" strike="noStrike">
                <a:solidFill>
                  <a:srgbClr val="C13844"/>
                </a:solidFill>
                <a:latin typeface="Pretendard Regular"/>
              </a:rPr>
              <a:t>TEAM | </a:t>
            </a:r>
            <a:r>
              <a:rPr lang="ko-KR" sz="2300" b="0" i="0" u="none" strike="noStrike">
                <a:solidFill>
                  <a:srgbClr val="C13844"/>
                </a:solidFill>
                <a:ea typeface="Pretendard Regular"/>
              </a:rPr>
              <a:t>알잘딱깔센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C13844"/>
                </a:solidFill>
                <a:ea typeface="Pretendard Bold"/>
              </a:rPr>
              <a:t>목차</a:t>
            </a:r>
            <a:r>
              <a:rPr lang="en-US" sz="64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6400" b="0" i="0" u="none" strike="noStrike">
                <a:solidFill>
                  <a:srgbClr val="222222"/>
                </a:solidFill>
                <a:ea typeface="Pretendard Bold"/>
              </a:rPr>
              <a:t>페이지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098800"/>
            <a:ext cx="16344900" cy="617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1557000" y="5130800"/>
            <a:ext cx="453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프로젝트의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사전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기획과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프로젝트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수행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완료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7000" y="4254500"/>
            <a:ext cx="4826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C13844"/>
                </a:solidFill>
                <a:latin typeface="Pretendard Bold"/>
              </a:rPr>
              <a:t>03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수행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절차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방법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993900" y="5130800"/>
            <a:ext cx="393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프로젝트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주제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기획의도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내용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구조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기대효과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3900" y="4254500"/>
            <a:ext cx="278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C13844"/>
                </a:solidFill>
                <a:latin typeface="Pretendard Bold"/>
              </a:rPr>
              <a:t>01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3900" y="7747000"/>
            <a:ext cx="346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프로젝트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수행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과정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결과물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보고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93900" y="6845300"/>
            <a:ext cx="3721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C13844"/>
                </a:solidFill>
                <a:latin typeface="Pretendard Bold"/>
              </a:rPr>
              <a:t>04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수행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경과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27800" y="5143500"/>
            <a:ext cx="3530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훈련생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별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역할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담당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업무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소개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27800" y="4254500"/>
            <a:ext cx="4495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C13844"/>
                </a:solidFill>
                <a:latin typeface="Pretendard Bold"/>
              </a:rPr>
              <a:t>02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팀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구성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역할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27800" y="7747000"/>
            <a:ext cx="297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피드백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정리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느낀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점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정리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27800" y="6845300"/>
            <a:ext cx="2997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C13844"/>
                </a:solidFill>
                <a:latin typeface="Pretendard Bold"/>
              </a:rPr>
              <a:t>05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자체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평가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의견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57000" y="7747000"/>
            <a:ext cx="297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제작한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프로그램</a:t>
            </a:r>
            <a:r>
              <a:rPr lang="en-US" sz="2000" b="0" i="0" u="none" strike="noStrike">
                <a:solidFill>
                  <a:srgbClr val="AEAEAE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AEAEAE"/>
                </a:solidFill>
                <a:ea typeface="Pretendard Regular"/>
              </a:rPr>
              <a:t>시연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57000" y="6845300"/>
            <a:ext cx="2997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C13844"/>
                </a:solidFill>
                <a:latin typeface="Pretendard Bold"/>
              </a:rPr>
              <a:t>06</a:t>
            </a:r>
            <a:r>
              <a:rPr lang="en-US" sz="31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3100" b="0" i="0" u="none" strike="noStrike">
                <a:solidFill>
                  <a:srgbClr val="222222"/>
                </a:solidFill>
                <a:ea typeface="Pretendard Bold"/>
              </a:rPr>
              <a:t>시연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29000" y="4076700"/>
            <a:ext cx="11417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C13844"/>
                </a:solidFill>
                <a:latin typeface="Pretendard Bold"/>
              </a:rPr>
              <a:t>[ Java GUI</a:t>
            </a:r>
            <a:r>
              <a:rPr lang="ko-KR" sz="3800" b="0" i="0" u="none" strike="noStrike">
                <a:solidFill>
                  <a:srgbClr val="C13844"/>
                </a:solidFill>
                <a:ea typeface="Pretendard Bold"/>
              </a:rPr>
              <a:t>를</a:t>
            </a:r>
            <a:r>
              <a:rPr lang="en-US" sz="38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C13844"/>
                </a:solidFill>
                <a:ea typeface="Pretendard Bold"/>
              </a:rPr>
              <a:t>활용한</a:t>
            </a:r>
            <a:r>
              <a:rPr lang="en-US" sz="38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C13844"/>
                </a:solidFill>
                <a:ea typeface="Pretendard Bold"/>
              </a:rPr>
              <a:t>영화관</a:t>
            </a:r>
            <a:r>
              <a:rPr lang="en-US" sz="38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C13844"/>
                </a:solidFill>
                <a:ea typeface="Pretendard Bold"/>
              </a:rPr>
              <a:t>키오스크</a:t>
            </a:r>
            <a:r>
              <a:rPr lang="en-US" sz="38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C13844"/>
                </a:solidFill>
                <a:ea typeface="Pretendard Bold"/>
              </a:rPr>
              <a:t>프로그램</a:t>
            </a:r>
            <a:r>
              <a:rPr lang="en-US" sz="38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C13844"/>
                </a:solidFill>
                <a:ea typeface="Pretendard Bold"/>
              </a:rPr>
              <a:t>제작</a:t>
            </a:r>
            <a:r>
              <a:rPr lang="en-US" sz="3800" b="0" i="0" u="none" strike="noStrike">
                <a:solidFill>
                  <a:srgbClr val="C13844"/>
                </a:solidFill>
                <a:latin typeface="Pretendard Bold"/>
              </a:rPr>
              <a:t> ]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2400" y="4991100"/>
            <a:ext cx="1295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700" b="1" i="0" u="none" strike="noStrike">
                <a:solidFill>
                  <a:srgbClr val="595959"/>
                </a:solidFill>
                <a:ea typeface="Pretendard Regular"/>
              </a:rPr>
              <a:t>기존</a:t>
            </a:r>
            <a:r>
              <a:rPr lang="en-US" sz="27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700" b="1" i="0" u="none" strike="noStrike">
                <a:solidFill>
                  <a:srgbClr val="595959"/>
                </a:solidFill>
                <a:ea typeface="Pretendard Regular"/>
              </a:rPr>
              <a:t>시스템과의</a:t>
            </a:r>
            <a:r>
              <a:rPr lang="en-US" sz="27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700" b="1" i="0" u="none" strike="noStrike">
                <a:solidFill>
                  <a:srgbClr val="595959"/>
                </a:solidFill>
                <a:ea typeface="Pretendard Regular"/>
              </a:rPr>
              <a:t>차이점</a:t>
            </a:r>
            <a:r>
              <a:rPr lang="en-US" sz="2700" b="0" i="0" u="none" strike="noStrike">
                <a:solidFill>
                  <a:srgbClr val="595959"/>
                </a:solidFill>
                <a:latin typeface="Pretendard Regular"/>
              </a:rPr>
              <a:t> : </a:t>
            </a:r>
            <a:r>
              <a:rPr lang="ko-KR" sz="2700" b="0" i="0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2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Regular"/>
              </a:rPr>
              <a:t>연령대의</a:t>
            </a:r>
            <a:r>
              <a:rPr lang="en-US" sz="2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Regular"/>
              </a:rPr>
              <a:t>사람들이</a:t>
            </a:r>
            <a:r>
              <a:rPr lang="en-US" sz="2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Regular"/>
              </a:rPr>
              <a:t>편하게</a:t>
            </a:r>
            <a:r>
              <a:rPr lang="en-US" sz="2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Regular"/>
              </a:rPr>
              <a:t>이용할</a:t>
            </a:r>
            <a:r>
              <a:rPr lang="en-US" sz="2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Regular"/>
              </a:rPr>
              <a:t>있도록</a:t>
            </a:r>
            <a:r>
              <a:rPr lang="en-US" sz="2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en-US" sz="2700" b="1" i="0" u="none" strike="noStrike">
                <a:solidFill>
                  <a:srgbClr val="595959"/>
                </a:solidFill>
                <a:latin typeface="Pretendard Regular"/>
              </a:rPr>
              <a:t>'</a:t>
            </a:r>
            <a:r>
              <a:rPr lang="ko-KR" sz="2700" b="1" i="0" u="none" strike="noStrike">
                <a:solidFill>
                  <a:srgbClr val="595959"/>
                </a:solidFill>
                <a:ea typeface="Pretendard Regular"/>
              </a:rPr>
              <a:t>쉬운</a:t>
            </a:r>
            <a:r>
              <a:rPr lang="en-US" sz="27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700" b="1" i="0" u="none" strike="noStrike">
                <a:solidFill>
                  <a:srgbClr val="595959"/>
                </a:solidFill>
                <a:ea typeface="Pretendard Regular"/>
              </a:rPr>
              <a:t>화면</a:t>
            </a:r>
            <a:r>
              <a:rPr lang="en-US" sz="2700" b="1" i="0" u="none" strike="noStrike">
                <a:solidFill>
                  <a:srgbClr val="595959"/>
                </a:solidFill>
                <a:latin typeface="Pretendard Regular"/>
              </a:rPr>
              <a:t>'</a:t>
            </a:r>
            <a:r>
              <a:rPr lang="en-US" sz="2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Regular"/>
              </a:rPr>
              <a:t>기능</a:t>
            </a:r>
            <a:r>
              <a:rPr lang="en-US" sz="2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60600" y="6629400"/>
            <a:ext cx="145796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선정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배경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: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기술의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발전으로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디지털화와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자동화가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이루어져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편의성은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증가하고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있지만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고령층이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소외되고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있는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    </a:t>
            </a:r>
            <a:endParaRPr lang="en-US" sz="2400" b="0" i="0" u="none" strike="noStrike" dirty="0" smtClean="0">
              <a:solidFill>
                <a:srgbClr val="787878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  <a:buClr>
                <a:srgbClr val="787878"/>
              </a:buClr>
            </a:pPr>
            <a:r>
              <a:rPr lang="en-US" sz="2400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en-US" sz="2400" dirty="0" smtClean="0">
                <a:solidFill>
                  <a:srgbClr val="787878"/>
                </a:solidFill>
                <a:latin typeface="Pretendard Regular"/>
              </a:rPr>
              <a:t>                    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400" b="0" i="0" u="none" strike="noStrike" dirty="0" smtClean="0">
                <a:solidFill>
                  <a:srgbClr val="787878"/>
                </a:solidFill>
                <a:ea typeface="Pretendard Regular"/>
              </a:rPr>
              <a:t>문제의</a:t>
            </a:r>
            <a:r>
              <a:rPr lang="en-US" sz="2400" b="0" i="0" u="none" strike="noStrike" dirty="0" smtClean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심각성을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깨닫고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사용자가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더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간편하게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사용할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수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있는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영화관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 err="1">
                <a:solidFill>
                  <a:srgbClr val="787878"/>
                </a:solidFill>
                <a:ea typeface="Pretendard Regular"/>
              </a:rPr>
              <a:t>키오스크를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구현하고자</a:t>
            </a:r>
            <a:r>
              <a:rPr lang="en-US" sz="24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87878"/>
                </a:solidFill>
                <a:ea typeface="Pretendard Regular"/>
              </a:rPr>
              <a:t>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60600" y="7823200"/>
            <a:ext cx="14160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기획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의도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:  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영화관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특성상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외래어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사용이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많은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화면과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기능을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고령층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등의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디지털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약자도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사용하기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편하도록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재구성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371600"/>
            <a:ext cx="9017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816600"/>
            <a:ext cx="14414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39800" y="660400"/>
            <a:ext cx="2895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01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9800" y="1714500"/>
            <a:ext cx="9232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500" b="0" i="0" u="none" strike="noStrike" spc="-300">
                <a:solidFill>
                  <a:srgbClr val="414141"/>
                </a:solidFill>
                <a:ea typeface="Pretendard SemiBold"/>
              </a:rPr>
              <a:t>주제</a:t>
            </a:r>
            <a:r>
              <a:rPr lang="en-US" sz="5500" b="0" i="0" u="none" strike="noStrike" spc="-3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5500" b="0" i="0" u="none" strike="noStrike" spc="-300">
                <a:solidFill>
                  <a:srgbClr val="414141"/>
                </a:solidFill>
                <a:ea typeface="Pretendard SemiBold"/>
              </a:rPr>
              <a:t>선정</a:t>
            </a:r>
            <a:r>
              <a:rPr lang="en-US" sz="5500" b="0" i="0" u="none" strike="noStrike" spc="-3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5500" b="0" i="0" u="none" strike="noStrike" spc="-300">
                <a:solidFill>
                  <a:srgbClr val="414141"/>
                </a:solidFill>
                <a:ea typeface="Pretendard SemiBold"/>
              </a:rPr>
              <a:t>배경</a:t>
            </a:r>
            <a:r>
              <a:rPr lang="en-US" sz="5500" b="0" i="0" u="none" strike="noStrike" spc="-3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-US" sz="5500" b="0" i="0" u="none" strike="noStrike" spc="-300">
                <a:solidFill>
                  <a:srgbClr val="C13844"/>
                </a:solidFill>
                <a:latin typeface="Pretendard SemiBold"/>
              </a:rPr>
              <a:t>&amp;</a:t>
            </a:r>
            <a:r>
              <a:rPr lang="en-US" sz="5500" b="0" i="0" u="none" strike="noStrike" spc="-3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500" b="0" i="0" u="none" strike="noStrike" spc="-300">
                <a:solidFill>
                  <a:srgbClr val="414141"/>
                </a:solidFill>
                <a:ea typeface="Pretendard SemiBold"/>
              </a:rPr>
              <a:t>기획</a:t>
            </a:r>
            <a:r>
              <a:rPr lang="en-US" sz="5500" b="0" i="0" u="none" strike="noStrike" spc="-3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5500" b="0" i="0" u="none" strike="noStrike" spc="-300">
                <a:solidFill>
                  <a:srgbClr val="414141"/>
                </a:solidFill>
                <a:ea typeface="Pretendard SemiBold"/>
              </a:rPr>
              <a:t>의도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086100"/>
            <a:ext cx="163449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371600"/>
            <a:ext cx="901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9800" y="660400"/>
            <a:ext cx="2895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01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개요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143500"/>
            <a:ext cx="144145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7632700"/>
            <a:ext cx="14414500" cy="520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95500" y="3695700"/>
            <a:ext cx="15087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내용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: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다양한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영화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정보와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상영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시간표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제공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/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예매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내역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확인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환불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기능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/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좌석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인원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선택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                       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고령층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대상</a:t>
            </a:r>
            <a:r>
              <a:rPr lang="en-US" sz="2400" b="0" i="0" u="none" strike="noStrike">
                <a:solidFill>
                  <a:srgbClr val="C13844"/>
                </a:solidFill>
                <a:latin typeface="Pretendard Regular"/>
              </a:rPr>
              <a:t> '</a:t>
            </a:r>
            <a:r>
              <a:rPr lang="ko-KR" sz="2400" b="1" i="0" u="none" strike="noStrike">
                <a:solidFill>
                  <a:srgbClr val="C13844"/>
                </a:solidFill>
                <a:ea typeface="Pretendard Regular"/>
              </a:rPr>
              <a:t>쉬운</a:t>
            </a:r>
            <a:r>
              <a:rPr lang="en-US" sz="2400" b="1" i="0" u="none" strike="noStrike">
                <a:solidFill>
                  <a:srgbClr val="C13844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C13844"/>
                </a:solidFill>
                <a:ea typeface="Pretendard Regular"/>
              </a:rPr>
              <a:t>화면</a:t>
            </a:r>
            <a:r>
              <a:rPr lang="en-US" sz="2400" b="1" i="0" u="none" strike="noStrike">
                <a:solidFill>
                  <a:srgbClr val="C13844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C13844"/>
                </a:solidFill>
                <a:ea typeface="Pretendard Regular"/>
              </a:rPr>
              <a:t>보기</a:t>
            </a:r>
            <a:r>
              <a:rPr lang="en-US" sz="2400" b="0" i="0" u="none" strike="noStrike">
                <a:solidFill>
                  <a:srgbClr val="C13844"/>
                </a:solidFill>
                <a:latin typeface="Pretendard Regular"/>
              </a:rPr>
              <a:t>'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 , </a:t>
            </a:r>
            <a:r>
              <a:rPr lang="en-US" sz="2400" b="0" i="0" u="none" strike="noStrike">
                <a:solidFill>
                  <a:srgbClr val="C13844"/>
                </a:solidFill>
                <a:latin typeface="Pretendard Regular"/>
              </a:rPr>
              <a:t>'</a:t>
            </a:r>
            <a:r>
              <a:rPr lang="ko-KR" sz="2400" b="1" i="0" u="none" strike="noStrike">
                <a:solidFill>
                  <a:srgbClr val="C13844"/>
                </a:solidFill>
                <a:ea typeface="Pretendard Regular"/>
              </a:rPr>
              <a:t>좌석</a:t>
            </a:r>
            <a:r>
              <a:rPr lang="en-US" sz="2400" b="1" i="0" u="none" strike="noStrike">
                <a:solidFill>
                  <a:srgbClr val="C13844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C13844"/>
                </a:solidFill>
                <a:ea typeface="Pretendard Regular"/>
              </a:rPr>
              <a:t>자동</a:t>
            </a:r>
            <a:r>
              <a:rPr lang="en-US" sz="2400" b="1" i="0" u="none" strike="noStrike">
                <a:solidFill>
                  <a:srgbClr val="C13844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C13844"/>
                </a:solidFill>
                <a:ea typeface="Pretendard Regular"/>
              </a:rPr>
              <a:t>선택</a:t>
            </a:r>
            <a:r>
              <a:rPr lang="en-US" sz="2400" b="0" i="0" u="none" strike="noStrike">
                <a:solidFill>
                  <a:srgbClr val="C13844"/>
                </a:solidFill>
                <a:latin typeface="Pretendard Regular"/>
              </a:rPr>
              <a:t>' , </a:t>
            </a:r>
            <a:r>
              <a:rPr lang="en-US" sz="2400" b="1" i="0" u="none" strike="noStrike">
                <a:solidFill>
                  <a:srgbClr val="C13844"/>
                </a:solidFill>
                <a:latin typeface="Pretendard Regular"/>
              </a:rPr>
              <a:t>'</a:t>
            </a:r>
            <a:r>
              <a:rPr lang="ko-KR" sz="2400" b="1" i="0" u="none" strike="noStrike">
                <a:solidFill>
                  <a:srgbClr val="C13844"/>
                </a:solidFill>
                <a:ea typeface="Pretendard Regular"/>
              </a:rPr>
              <a:t>도움</a:t>
            </a:r>
            <a:r>
              <a:rPr lang="en-US" sz="2400" b="1" i="0" u="none" strike="noStrike">
                <a:solidFill>
                  <a:srgbClr val="C13844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C13844"/>
                </a:solidFill>
                <a:ea typeface="Pretendard Regular"/>
              </a:rPr>
              <a:t>요청</a:t>
            </a:r>
            <a:r>
              <a:rPr lang="en-US" sz="2400" b="1" i="0" u="none" strike="noStrike">
                <a:solidFill>
                  <a:srgbClr val="C13844"/>
                </a:solidFill>
                <a:latin typeface="Pretendard Regular"/>
              </a:rPr>
              <a:t>'</a:t>
            </a:r>
            <a:r>
              <a:rPr lang="en-US" sz="2400" b="0" i="0" u="none" strike="noStrike">
                <a:solidFill>
                  <a:srgbClr val="C13844"/>
                </a:solidFill>
                <a:latin typeface="Pretendard Regular"/>
              </a:rPr>
              <a:t> 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기능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등을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추가하여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400" b="1" i="0" u="none" strike="noStrike">
                <a:solidFill>
                  <a:srgbClr val="C13844"/>
                </a:solidFill>
                <a:latin typeface="Pretendard Regular"/>
              </a:rPr>
              <a:t>                      </a:t>
            </a:r>
            <a:r>
              <a:rPr lang="en-US" sz="2400" b="1" i="0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400" b="1" i="0" u="sng" strike="noStrike">
                <a:solidFill>
                  <a:srgbClr val="787878"/>
                </a:solidFill>
                <a:ea typeface="Pretendard Regular"/>
              </a:rPr>
              <a:t>사용자</a:t>
            </a:r>
            <a:r>
              <a:rPr lang="en-US" sz="2400" b="1" i="0" u="sng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1" i="0" u="sng" strike="noStrike">
                <a:solidFill>
                  <a:srgbClr val="787878"/>
                </a:solidFill>
                <a:ea typeface="Pretendard Regular"/>
              </a:rPr>
              <a:t>친화적인</a:t>
            </a:r>
            <a:r>
              <a:rPr lang="en-US" sz="2400" b="1" i="0" u="sng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400" b="1" i="0" u="sng" strike="noStrike">
                <a:solidFill>
                  <a:srgbClr val="787878"/>
                </a:solidFill>
                <a:ea typeface="Pretendard Regular"/>
              </a:rPr>
              <a:t>인터페이스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제공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95500" y="8242300"/>
            <a:ext cx="14160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활용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장비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| 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운영체제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: Windows 10~11     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소프트웨어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: Eclipse, MySQL     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언어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: Java, SQL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95500" y="5753100"/>
            <a:ext cx="143891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87878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훈련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내용과의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연관성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: MySQL -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영화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정보와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예약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데이터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사용자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정보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등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저장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관리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                                         / Java -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전반적인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프로그램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로직과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DB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와의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연동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처리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                                         / JSON -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서버와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클라이언트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간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데이터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교환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                                         / JavaFX -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사용자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인터페이스</a:t>
            </a:r>
            <a:r>
              <a:rPr lang="en-US" sz="24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Regular"/>
              </a:rPr>
              <a:t>설계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9800" y="1714500"/>
            <a:ext cx="13614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500" b="0" i="0" u="none" strike="noStrike" spc="-100">
                <a:solidFill>
                  <a:srgbClr val="414141"/>
                </a:solidFill>
                <a:ea typeface="Pretendard SemiBold"/>
              </a:rPr>
              <a:t>프로젝트</a:t>
            </a:r>
            <a:r>
              <a:rPr lang="en-US" sz="5500" b="0" i="0" u="none" strike="noStrike" spc="-1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5500" b="0" i="0" u="none" strike="noStrike" spc="-100">
                <a:solidFill>
                  <a:srgbClr val="414141"/>
                </a:solidFill>
                <a:ea typeface="Pretendard SemiBold"/>
              </a:rPr>
              <a:t>내용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89100"/>
            <a:ext cx="14782800" cy="797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8674100" y="508000"/>
            <a:ext cx="44958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 [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전체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기능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흐름도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]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32400" y="508000"/>
            <a:ext cx="4470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프로젝트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구조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-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374900" y="508000"/>
            <a:ext cx="4318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8600" y="304800"/>
            <a:ext cx="2895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01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1651000"/>
            <a:ext cx="12433300" cy="786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496300" y="508000"/>
            <a:ext cx="4864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 [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전체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데이터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C13844"/>
                </a:solidFill>
                <a:ea typeface="Pretendard SemiBold"/>
              </a:rPr>
              <a:t>흐름도</a:t>
            </a:r>
            <a:r>
              <a:rPr lang="en-US" sz="4400" b="0" i="0" u="none" strike="noStrike">
                <a:solidFill>
                  <a:srgbClr val="C13844"/>
                </a:solidFill>
                <a:latin typeface="Pretendard SemiBold"/>
              </a:rPr>
              <a:t>]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41900" y="508000"/>
            <a:ext cx="4470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프로젝트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>
                <a:solidFill>
                  <a:srgbClr val="414141"/>
                </a:solidFill>
                <a:ea typeface="Pretendard SemiBold"/>
              </a:rPr>
              <a:t>구조</a:t>
            </a:r>
            <a:r>
              <a:rPr lang="en-US" sz="4400" b="0" i="0" u="none" strike="noStrike">
                <a:solidFill>
                  <a:srgbClr val="414141"/>
                </a:solidFill>
                <a:latin typeface="Pretendard SemiBold"/>
              </a:rPr>
              <a:t> -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374900" y="508000"/>
            <a:ext cx="4318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8600" y="304800"/>
            <a:ext cx="2895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01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6743700"/>
            <a:ext cx="16344900" cy="251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073400"/>
            <a:ext cx="7988300" cy="327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74800" y="7200900"/>
            <a:ext cx="9829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2600" b="0" i="0" u="none" strike="noStrike">
                <a:solidFill>
                  <a:srgbClr val="C13844"/>
                </a:solidFill>
                <a:ea typeface="Pretendard Bold"/>
              </a:rPr>
              <a:t>모두가</a:t>
            </a: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C13844"/>
                </a:solidFill>
                <a:ea typeface="Pretendard Bold"/>
              </a:rPr>
              <a:t>쉽게</a:t>
            </a: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C13844"/>
                </a:solidFill>
                <a:ea typeface="Pretendard Bold"/>
              </a:rPr>
              <a:t>이용할</a:t>
            </a: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C13844"/>
                </a:solidFill>
                <a:ea typeface="Pretendard Bold"/>
              </a:rPr>
              <a:t>수</a:t>
            </a: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C13844"/>
                </a:solidFill>
                <a:ea typeface="Pretendard Bold"/>
              </a:rPr>
              <a:t>있어</a:t>
            </a: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C13844"/>
                </a:solidFill>
                <a:ea typeface="Pretendard Bold"/>
              </a:rPr>
              <a:t>접근성</a:t>
            </a: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C13844"/>
                </a:solidFill>
                <a:ea typeface="Pretendard Bold"/>
              </a:rPr>
              <a:t>높은</a:t>
            </a: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C13844"/>
                </a:solidFill>
                <a:ea typeface="Pretendard Bold"/>
              </a:rPr>
              <a:t>키오스크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4800" y="7950200"/>
            <a:ext cx="1520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쉬운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화면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모드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전환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기능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도움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요청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기능을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추가하여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1" i="1" u="none" strike="noStrike">
                <a:solidFill>
                  <a:srgbClr val="787878"/>
                </a:solidFill>
                <a:ea typeface="Pretendard Regular"/>
              </a:rPr>
              <a:t>고령층들의</a:t>
            </a:r>
            <a:r>
              <a:rPr lang="en-US" sz="2100" b="1" i="1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1" i="1" u="none" strike="noStrike">
                <a:solidFill>
                  <a:srgbClr val="787878"/>
                </a:solidFill>
                <a:ea typeface="Pretendard Regular"/>
              </a:rPr>
              <a:t>키오스크</a:t>
            </a:r>
            <a:r>
              <a:rPr lang="en-US" sz="2100" b="1" i="1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1" i="1" u="none" strike="noStrike">
                <a:solidFill>
                  <a:srgbClr val="787878"/>
                </a:solidFill>
                <a:ea typeface="Pretendard Regular"/>
              </a:rPr>
              <a:t>접근성</a:t>
            </a:r>
            <a:r>
              <a:rPr lang="en-US" sz="2100" b="1" i="1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1" i="1" u="none" strike="noStrike">
                <a:solidFill>
                  <a:srgbClr val="787878"/>
                </a:solidFill>
                <a:ea typeface="Pretendard Regular"/>
              </a:rPr>
              <a:t>개선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4800" y="8407400"/>
            <a:ext cx="151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787878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예매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과정의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무인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시스템으로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1" i="1" u="none" strike="noStrike">
                <a:solidFill>
                  <a:srgbClr val="787878"/>
                </a:solidFill>
                <a:ea typeface="Pretendard Regular"/>
              </a:rPr>
              <a:t>운영의</a:t>
            </a:r>
            <a:r>
              <a:rPr lang="en-US" sz="2100" b="1" i="1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1" i="1" u="none" strike="noStrike">
                <a:solidFill>
                  <a:srgbClr val="787878"/>
                </a:solidFill>
                <a:ea typeface="Pretendard Regular"/>
              </a:rPr>
              <a:t>효율성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을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높이고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직원은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1" i="1" u="none" strike="noStrike">
                <a:solidFill>
                  <a:srgbClr val="787878"/>
                </a:solidFill>
                <a:ea typeface="Pretendard Regular"/>
              </a:rPr>
              <a:t>고객</a:t>
            </a:r>
            <a:r>
              <a:rPr lang="en-US" sz="2100" b="1" i="1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1" i="1" u="none" strike="noStrike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100" b="1" i="1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1" i="1" u="none" strike="noStrike">
                <a:solidFill>
                  <a:srgbClr val="787878"/>
                </a:solidFill>
                <a:ea typeface="Pretendard Regular"/>
              </a:rPr>
              <a:t>등에</a:t>
            </a:r>
            <a:r>
              <a:rPr lang="en-US" sz="2100" b="1" i="1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1" i="1" u="none" strike="noStrike">
                <a:solidFill>
                  <a:srgbClr val="787878"/>
                </a:solidFill>
                <a:ea typeface="Pretendard Regular"/>
              </a:rPr>
              <a:t>집중함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으로써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고객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만족도</a:t>
            </a:r>
            <a:r>
              <a:rPr lang="en-US" sz="2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87878"/>
                </a:solidFill>
                <a:ea typeface="Pretendard Regular"/>
              </a:rPr>
              <a:t>상승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1371600"/>
            <a:ext cx="9017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3073400"/>
            <a:ext cx="7988300" cy="3276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39800" y="660400"/>
            <a:ext cx="2895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C13844"/>
                </a:solidFill>
                <a:latin typeface="Pretendard Bold"/>
              </a:rPr>
              <a:t>01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6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Pretendard Bold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9800" y="1765300"/>
            <a:ext cx="5638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-100">
                <a:solidFill>
                  <a:srgbClr val="414141"/>
                </a:solidFill>
                <a:ea typeface="Pretendard SemiBold"/>
              </a:rPr>
              <a:t>활용방안</a:t>
            </a:r>
            <a:r>
              <a:rPr lang="en-US" sz="5000" b="0" i="0" u="none" strike="noStrike" spc="-1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5000" b="0" i="0" u="none" strike="noStrike">
                <a:solidFill>
                  <a:srgbClr val="414141"/>
                </a:solidFill>
                <a:ea typeface="Pretendard SemiBold"/>
              </a:rPr>
              <a:t>및</a:t>
            </a:r>
            <a:r>
              <a:rPr lang="en-US" sz="5000" b="0" i="0" u="none" strike="noStrike" spc="-100">
                <a:solidFill>
                  <a:srgbClr val="414141"/>
                </a:solidFill>
                <a:latin typeface="Pretendard SemiBold"/>
              </a:rPr>
              <a:t> </a:t>
            </a:r>
            <a:r>
              <a:rPr lang="ko-KR" sz="5000" b="0" i="0" u="none" strike="noStrike" spc="-100">
                <a:solidFill>
                  <a:srgbClr val="414141"/>
                </a:solidFill>
                <a:ea typeface="Pretendard SemiBold"/>
              </a:rPr>
              <a:t>기대</a:t>
            </a:r>
            <a:r>
              <a:rPr lang="en-US" sz="5000" b="0" i="0" u="none" strike="noStrike" spc="-1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5000" b="0" i="0" u="none" strike="noStrike" spc="-100">
                <a:solidFill>
                  <a:srgbClr val="414141"/>
                </a:solidFill>
                <a:ea typeface="Pretendard SemiBold"/>
              </a:rPr>
              <a:t>효과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5969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422400" y="2222500"/>
          <a:ext cx="15443200" cy="7277100"/>
        </p:xfrm>
        <a:graphic>
          <a:graphicData uri="http://schemas.openxmlformats.org/drawingml/2006/table">
            <a:tbl>
              <a:tblPr/>
              <a:tblGrid>
                <a:gridCol w="314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훈련생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역할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담당</a:t>
                      </a:r>
                      <a:r>
                        <a:rPr lang="en-US" sz="2200" b="0" i="0" u="none" strike="noStrike">
                          <a:solidFill>
                            <a:srgbClr val="32323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업무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이은비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Project Leader /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클라이언트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작업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깃허브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팀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레포지토리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관리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문서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작성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화면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구성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UI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박세희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클라이언트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문서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작성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클라이언트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작업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(UI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양재현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작업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클라이언트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-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연동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정동주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DB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DB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정한솔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작업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클라이언트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-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연동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김경훈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멘토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주제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선정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피드백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프로젝트</a:t>
                      </a:r>
                      <a:r>
                        <a:rPr lang="en-US" sz="20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질의응답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422400" y="1066800"/>
            <a:ext cx="6197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400" b="0" i="0" u="none" strike="noStrike" spc="-200">
                <a:solidFill>
                  <a:srgbClr val="C13844"/>
                </a:solidFill>
                <a:latin typeface="Pretendard SemiBold"/>
              </a:rPr>
              <a:t>02</a:t>
            </a:r>
            <a:r>
              <a:rPr lang="en-US" sz="4400" b="0" i="0" u="none" strike="noStrike" spc="-200">
                <a:solidFill>
                  <a:srgbClr val="222222"/>
                </a:solidFill>
                <a:latin typeface="Pretendard SemiBold"/>
              </a:rPr>
              <a:t> </a:t>
            </a:r>
            <a:r>
              <a:rPr lang="ko-KR" sz="4400" b="0" i="0" u="none" strike="noStrike" spc="-200">
                <a:solidFill>
                  <a:srgbClr val="414141"/>
                </a:solidFill>
                <a:ea typeface="Pretendard SemiBold"/>
              </a:rPr>
              <a:t>프로젝트</a:t>
            </a:r>
            <a:r>
              <a:rPr lang="en-US" sz="4400" b="0" i="0" u="none" strike="noStrike" spc="-2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 spc="-200">
                <a:solidFill>
                  <a:srgbClr val="414141"/>
                </a:solidFill>
                <a:ea typeface="Pretendard SemiBold"/>
              </a:rPr>
              <a:t>팀</a:t>
            </a:r>
            <a:r>
              <a:rPr lang="en-US" sz="4400" b="0" i="0" u="none" strike="noStrike" spc="-2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 spc="-200">
                <a:solidFill>
                  <a:srgbClr val="414141"/>
                </a:solidFill>
                <a:ea typeface="Pretendard SemiBold"/>
              </a:rPr>
              <a:t>구성</a:t>
            </a:r>
            <a:r>
              <a:rPr lang="en-US" sz="4400" b="0" i="0" u="none" strike="noStrike" spc="-2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 spc="-200">
                <a:solidFill>
                  <a:srgbClr val="414141"/>
                </a:solidFill>
                <a:ea typeface="Pretendard SemiBold"/>
              </a:rPr>
              <a:t>및</a:t>
            </a:r>
            <a:r>
              <a:rPr lang="en-US" sz="4400" b="0" i="0" u="none" strike="noStrike" spc="-200">
                <a:solidFill>
                  <a:srgbClr val="414141"/>
                </a:solidFill>
                <a:latin typeface="Pretendard SemiBold"/>
              </a:rPr>
              <a:t> </a:t>
            </a:r>
            <a:r>
              <a:rPr lang="ko-KR" sz="4400" b="0" i="0" u="none" strike="noStrike" spc="-200">
                <a:solidFill>
                  <a:srgbClr val="414141"/>
                </a:solidFill>
                <a:ea typeface="Pretendard SemiBold"/>
              </a:rPr>
              <a:t>역할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9300" y="1409700"/>
          <a:ext cx="16802100" cy="7988300"/>
        </p:xfrm>
        <a:graphic>
          <a:graphicData uri="http://schemas.openxmlformats.org/drawingml/2006/table">
            <a:tbl>
              <a:tblPr/>
              <a:tblGrid>
                <a:gridCol w="336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1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1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1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활동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1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비고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주제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선정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요구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사항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분석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8/23 ~ 8/27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벤치마킹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기술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분석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기술서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/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정의서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/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명세서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 DFD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프로젝트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8/28 ~ 8/30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정의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DB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화면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디자인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페이지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구성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정의서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/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명세서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UML,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E-R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다이어그램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화면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설계도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 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300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프로그램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9/2 ~ 9/24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DB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테이블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생성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타입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설정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정규화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DB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검토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관리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DD, SQL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쿼리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파일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9/2 ~ 9/13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클라이언트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측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&amp;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관리자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화면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쉬운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화면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전환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설계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피그마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FXML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9/9 ~ 9/24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측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기초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환경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구성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예매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환불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등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기타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로직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 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API, JSON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검토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9/24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단위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테스트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테스트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피드백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테스트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목록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발표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9/25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프로젝트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최종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발표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최종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보고서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발표</a:t>
                      </a:r>
                      <a:r>
                        <a:rPr lang="en-US" sz="2100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자료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080000" y="723900"/>
            <a:ext cx="457200" cy="5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49300" y="482600"/>
            <a:ext cx="4483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C13844"/>
                </a:solidFill>
                <a:latin typeface="Pretendard Bold"/>
              </a:rPr>
              <a:t>03</a:t>
            </a:r>
            <a:r>
              <a:rPr lang="en-US" sz="2900" b="0" i="0" u="none" strike="noStrike">
                <a:solidFill>
                  <a:srgbClr val="222222"/>
                </a:solidFill>
                <a:latin typeface="Pretendard Bold"/>
              </a:rPr>
              <a:t> </a:t>
            </a:r>
            <a:r>
              <a:rPr lang="ko-KR" sz="2900" b="0" i="0" u="none" strike="noStrike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29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900" b="0" i="0" u="none" strike="noStrike">
                <a:solidFill>
                  <a:srgbClr val="222222"/>
                </a:solidFill>
                <a:ea typeface="Pretendard Bold"/>
              </a:rPr>
              <a:t>수행</a:t>
            </a:r>
            <a:r>
              <a:rPr lang="en-US" sz="29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900" b="0" i="0" u="none" strike="noStrike">
                <a:solidFill>
                  <a:srgbClr val="222222"/>
                </a:solidFill>
                <a:ea typeface="Pretendard Bold"/>
              </a:rPr>
              <a:t>절차</a:t>
            </a:r>
            <a:r>
              <a:rPr lang="en-US" sz="29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900" b="0" i="0" u="none" strike="noStrike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29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2900" b="0" i="0" u="none" strike="noStrike">
                <a:solidFill>
                  <a:srgbClr val="222222"/>
                </a:solidFill>
                <a:ea typeface="Pretendard Bold"/>
              </a:rPr>
              <a:t>방법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1011</Words>
  <Application>Microsoft Office PowerPoint</Application>
  <PresentationFormat>사용자 지정</PresentationFormat>
  <Paragraphs>154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Pretendard Bold</vt:lpstr>
      <vt:lpstr>Arial</vt:lpstr>
      <vt:lpstr>Pretendard SemiBold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unmua</cp:lastModifiedBy>
  <cp:revision>2</cp:revision>
  <dcterms:created xsi:type="dcterms:W3CDTF">2006-08-16T00:00:00Z</dcterms:created>
  <dcterms:modified xsi:type="dcterms:W3CDTF">2024-09-25T02:09:02Z</dcterms:modified>
</cp:coreProperties>
</file>